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3" r:id="rId8"/>
    <p:sldId id="262"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68585-4EE7-90D6-D12F-2FA3B98A3A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F1CE70-DBDD-B39F-F3A5-E1EECF7E21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C21D37-5AFE-A557-B39B-12CA6F575A77}"/>
              </a:ext>
            </a:extLst>
          </p:cNvPr>
          <p:cNvSpPr>
            <a:spLocks noGrp="1"/>
          </p:cNvSpPr>
          <p:nvPr>
            <p:ph type="dt" sz="half" idx="10"/>
          </p:nvPr>
        </p:nvSpPr>
        <p:spPr/>
        <p:txBody>
          <a:bodyPr/>
          <a:lstStyle/>
          <a:p>
            <a:fld id="{09014D5F-6405-465F-A5BE-8AF429378788}" type="datetimeFigureOut">
              <a:rPr lang="en-US" smtClean="0"/>
              <a:t>1/12/2024</a:t>
            </a:fld>
            <a:endParaRPr lang="en-US"/>
          </a:p>
        </p:txBody>
      </p:sp>
      <p:sp>
        <p:nvSpPr>
          <p:cNvPr id="5" name="Footer Placeholder 4">
            <a:extLst>
              <a:ext uri="{FF2B5EF4-FFF2-40B4-BE49-F238E27FC236}">
                <a16:creationId xmlns:a16="http://schemas.microsoft.com/office/drawing/2014/main" id="{9C1CF459-F265-B92F-C12F-846CEBC9AC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F1EED3-FCA2-DFE5-2785-9B647A98E14E}"/>
              </a:ext>
            </a:extLst>
          </p:cNvPr>
          <p:cNvSpPr>
            <a:spLocks noGrp="1"/>
          </p:cNvSpPr>
          <p:nvPr>
            <p:ph type="sldNum" sz="quarter" idx="12"/>
          </p:nvPr>
        </p:nvSpPr>
        <p:spPr/>
        <p:txBody>
          <a:bodyPr/>
          <a:lstStyle/>
          <a:p>
            <a:fld id="{CB584786-A11F-49BB-BA3E-01DD38138899}" type="slidenum">
              <a:rPr lang="en-US" smtClean="0"/>
              <a:t>‹#›</a:t>
            </a:fld>
            <a:endParaRPr lang="en-US"/>
          </a:p>
        </p:txBody>
      </p:sp>
    </p:spTree>
    <p:extLst>
      <p:ext uri="{BB962C8B-B14F-4D97-AF65-F5344CB8AC3E}">
        <p14:creationId xmlns:p14="http://schemas.microsoft.com/office/powerpoint/2010/main" val="2538890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FCB58-4E71-76B3-7C69-F071440241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B1CE8F-A71F-8352-8909-632DD29CB0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DF47AE-9D1B-F135-5153-CE56EE99B396}"/>
              </a:ext>
            </a:extLst>
          </p:cNvPr>
          <p:cNvSpPr>
            <a:spLocks noGrp="1"/>
          </p:cNvSpPr>
          <p:nvPr>
            <p:ph type="dt" sz="half" idx="10"/>
          </p:nvPr>
        </p:nvSpPr>
        <p:spPr/>
        <p:txBody>
          <a:bodyPr/>
          <a:lstStyle/>
          <a:p>
            <a:fld id="{09014D5F-6405-465F-A5BE-8AF429378788}" type="datetimeFigureOut">
              <a:rPr lang="en-US" smtClean="0"/>
              <a:t>1/12/2024</a:t>
            </a:fld>
            <a:endParaRPr lang="en-US"/>
          </a:p>
        </p:txBody>
      </p:sp>
      <p:sp>
        <p:nvSpPr>
          <p:cNvPr id="5" name="Footer Placeholder 4">
            <a:extLst>
              <a:ext uri="{FF2B5EF4-FFF2-40B4-BE49-F238E27FC236}">
                <a16:creationId xmlns:a16="http://schemas.microsoft.com/office/drawing/2014/main" id="{B44E2118-7802-B992-F472-42C38C92C2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0AB2CA-F6AC-2695-A365-E5F8C59F857D}"/>
              </a:ext>
            </a:extLst>
          </p:cNvPr>
          <p:cNvSpPr>
            <a:spLocks noGrp="1"/>
          </p:cNvSpPr>
          <p:nvPr>
            <p:ph type="sldNum" sz="quarter" idx="12"/>
          </p:nvPr>
        </p:nvSpPr>
        <p:spPr/>
        <p:txBody>
          <a:bodyPr/>
          <a:lstStyle/>
          <a:p>
            <a:fld id="{CB584786-A11F-49BB-BA3E-01DD38138899}" type="slidenum">
              <a:rPr lang="en-US" smtClean="0"/>
              <a:t>‹#›</a:t>
            </a:fld>
            <a:endParaRPr lang="en-US"/>
          </a:p>
        </p:txBody>
      </p:sp>
    </p:spTree>
    <p:extLst>
      <p:ext uri="{BB962C8B-B14F-4D97-AF65-F5344CB8AC3E}">
        <p14:creationId xmlns:p14="http://schemas.microsoft.com/office/powerpoint/2010/main" val="2620185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BB4AA5-AEA5-CA50-177F-DF7C03DED1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7F571B-978A-51C2-8948-EF7103934A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742002-228C-ADD0-E83B-949A051CE514}"/>
              </a:ext>
            </a:extLst>
          </p:cNvPr>
          <p:cNvSpPr>
            <a:spLocks noGrp="1"/>
          </p:cNvSpPr>
          <p:nvPr>
            <p:ph type="dt" sz="half" idx="10"/>
          </p:nvPr>
        </p:nvSpPr>
        <p:spPr/>
        <p:txBody>
          <a:bodyPr/>
          <a:lstStyle/>
          <a:p>
            <a:fld id="{09014D5F-6405-465F-A5BE-8AF429378788}" type="datetimeFigureOut">
              <a:rPr lang="en-US" smtClean="0"/>
              <a:t>1/12/2024</a:t>
            </a:fld>
            <a:endParaRPr lang="en-US"/>
          </a:p>
        </p:txBody>
      </p:sp>
      <p:sp>
        <p:nvSpPr>
          <p:cNvPr id="5" name="Footer Placeholder 4">
            <a:extLst>
              <a:ext uri="{FF2B5EF4-FFF2-40B4-BE49-F238E27FC236}">
                <a16:creationId xmlns:a16="http://schemas.microsoft.com/office/drawing/2014/main" id="{D611F928-F1CB-334A-B5B9-2E7D60112A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D397FE-864E-ADBA-42C0-E58986EB743D}"/>
              </a:ext>
            </a:extLst>
          </p:cNvPr>
          <p:cNvSpPr>
            <a:spLocks noGrp="1"/>
          </p:cNvSpPr>
          <p:nvPr>
            <p:ph type="sldNum" sz="quarter" idx="12"/>
          </p:nvPr>
        </p:nvSpPr>
        <p:spPr/>
        <p:txBody>
          <a:bodyPr/>
          <a:lstStyle/>
          <a:p>
            <a:fld id="{CB584786-A11F-49BB-BA3E-01DD38138899}" type="slidenum">
              <a:rPr lang="en-US" smtClean="0"/>
              <a:t>‹#›</a:t>
            </a:fld>
            <a:endParaRPr lang="en-US"/>
          </a:p>
        </p:txBody>
      </p:sp>
    </p:spTree>
    <p:extLst>
      <p:ext uri="{BB962C8B-B14F-4D97-AF65-F5344CB8AC3E}">
        <p14:creationId xmlns:p14="http://schemas.microsoft.com/office/powerpoint/2010/main" val="3367348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EF7C6-708E-FD2F-8AEF-2C3A8AE1DF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C38977-8313-6FAE-8BDB-6B28793CB5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FB809C-B483-775C-195B-01F69EB09C7F}"/>
              </a:ext>
            </a:extLst>
          </p:cNvPr>
          <p:cNvSpPr>
            <a:spLocks noGrp="1"/>
          </p:cNvSpPr>
          <p:nvPr>
            <p:ph type="dt" sz="half" idx="10"/>
          </p:nvPr>
        </p:nvSpPr>
        <p:spPr/>
        <p:txBody>
          <a:bodyPr/>
          <a:lstStyle/>
          <a:p>
            <a:fld id="{09014D5F-6405-465F-A5BE-8AF429378788}" type="datetimeFigureOut">
              <a:rPr lang="en-US" smtClean="0"/>
              <a:t>1/12/2024</a:t>
            </a:fld>
            <a:endParaRPr lang="en-US"/>
          </a:p>
        </p:txBody>
      </p:sp>
      <p:sp>
        <p:nvSpPr>
          <p:cNvPr id="5" name="Footer Placeholder 4">
            <a:extLst>
              <a:ext uri="{FF2B5EF4-FFF2-40B4-BE49-F238E27FC236}">
                <a16:creationId xmlns:a16="http://schemas.microsoft.com/office/drawing/2014/main" id="{445CC040-5348-85E7-EDC6-C88D2C9F68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2CCF3-6274-EC7B-C60D-5146EF868000}"/>
              </a:ext>
            </a:extLst>
          </p:cNvPr>
          <p:cNvSpPr>
            <a:spLocks noGrp="1"/>
          </p:cNvSpPr>
          <p:nvPr>
            <p:ph type="sldNum" sz="quarter" idx="12"/>
          </p:nvPr>
        </p:nvSpPr>
        <p:spPr/>
        <p:txBody>
          <a:bodyPr/>
          <a:lstStyle/>
          <a:p>
            <a:fld id="{CB584786-A11F-49BB-BA3E-01DD38138899}" type="slidenum">
              <a:rPr lang="en-US" smtClean="0"/>
              <a:t>‹#›</a:t>
            </a:fld>
            <a:endParaRPr lang="en-US"/>
          </a:p>
        </p:txBody>
      </p:sp>
    </p:spTree>
    <p:extLst>
      <p:ext uri="{BB962C8B-B14F-4D97-AF65-F5344CB8AC3E}">
        <p14:creationId xmlns:p14="http://schemas.microsoft.com/office/powerpoint/2010/main" val="1909728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2B705-4F84-2126-5A5E-6CC0627186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11D561-C51E-61F2-FF5A-E1FF7A0A30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387AD2-9529-FC53-6A79-0694EA45B7A7}"/>
              </a:ext>
            </a:extLst>
          </p:cNvPr>
          <p:cNvSpPr>
            <a:spLocks noGrp="1"/>
          </p:cNvSpPr>
          <p:nvPr>
            <p:ph type="dt" sz="half" idx="10"/>
          </p:nvPr>
        </p:nvSpPr>
        <p:spPr/>
        <p:txBody>
          <a:bodyPr/>
          <a:lstStyle/>
          <a:p>
            <a:fld id="{09014D5F-6405-465F-A5BE-8AF429378788}" type="datetimeFigureOut">
              <a:rPr lang="en-US" smtClean="0"/>
              <a:t>1/12/2024</a:t>
            </a:fld>
            <a:endParaRPr lang="en-US"/>
          </a:p>
        </p:txBody>
      </p:sp>
      <p:sp>
        <p:nvSpPr>
          <p:cNvPr id="5" name="Footer Placeholder 4">
            <a:extLst>
              <a:ext uri="{FF2B5EF4-FFF2-40B4-BE49-F238E27FC236}">
                <a16:creationId xmlns:a16="http://schemas.microsoft.com/office/drawing/2014/main" id="{75ADAC78-A301-336D-2182-C251FF4AEE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A99D87-9A7D-2321-E09D-0EB502C1AF4B}"/>
              </a:ext>
            </a:extLst>
          </p:cNvPr>
          <p:cNvSpPr>
            <a:spLocks noGrp="1"/>
          </p:cNvSpPr>
          <p:nvPr>
            <p:ph type="sldNum" sz="quarter" idx="12"/>
          </p:nvPr>
        </p:nvSpPr>
        <p:spPr/>
        <p:txBody>
          <a:bodyPr/>
          <a:lstStyle/>
          <a:p>
            <a:fld id="{CB584786-A11F-49BB-BA3E-01DD38138899}" type="slidenum">
              <a:rPr lang="en-US" smtClean="0"/>
              <a:t>‹#›</a:t>
            </a:fld>
            <a:endParaRPr lang="en-US"/>
          </a:p>
        </p:txBody>
      </p:sp>
    </p:spTree>
    <p:extLst>
      <p:ext uri="{BB962C8B-B14F-4D97-AF65-F5344CB8AC3E}">
        <p14:creationId xmlns:p14="http://schemas.microsoft.com/office/powerpoint/2010/main" val="1902459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7CA19-99B1-6D59-697A-FB79B18A3C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EA8942-06C4-BE6C-AAE1-CEA550AAAB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52A7A0-7C15-B1B2-82AD-4DA0243FE5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7221A8-4AF7-95DF-C916-36C0DBD9B86E}"/>
              </a:ext>
            </a:extLst>
          </p:cNvPr>
          <p:cNvSpPr>
            <a:spLocks noGrp="1"/>
          </p:cNvSpPr>
          <p:nvPr>
            <p:ph type="dt" sz="half" idx="10"/>
          </p:nvPr>
        </p:nvSpPr>
        <p:spPr/>
        <p:txBody>
          <a:bodyPr/>
          <a:lstStyle/>
          <a:p>
            <a:fld id="{09014D5F-6405-465F-A5BE-8AF429378788}" type="datetimeFigureOut">
              <a:rPr lang="en-US" smtClean="0"/>
              <a:t>1/12/2024</a:t>
            </a:fld>
            <a:endParaRPr lang="en-US"/>
          </a:p>
        </p:txBody>
      </p:sp>
      <p:sp>
        <p:nvSpPr>
          <p:cNvPr id="6" name="Footer Placeholder 5">
            <a:extLst>
              <a:ext uri="{FF2B5EF4-FFF2-40B4-BE49-F238E27FC236}">
                <a16:creationId xmlns:a16="http://schemas.microsoft.com/office/drawing/2014/main" id="{5280B590-B011-9BFA-6590-271685DD74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B9C647-A834-B195-50B1-D70C7C2EC182}"/>
              </a:ext>
            </a:extLst>
          </p:cNvPr>
          <p:cNvSpPr>
            <a:spLocks noGrp="1"/>
          </p:cNvSpPr>
          <p:nvPr>
            <p:ph type="sldNum" sz="quarter" idx="12"/>
          </p:nvPr>
        </p:nvSpPr>
        <p:spPr/>
        <p:txBody>
          <a:bodyPr/>
          <a:lstStyle/>
          <a:p>
            <a:fld id="{CB584786-A11F-49BB-BA3E-01DD38138899}" type="slidenum">
              <a:rPr lang="en-US" smtClean="0"/>
              <a:t>‹#›</a:t>
            </a:fld>
            <a:endParaRPr lang="en-US"/>
          </a:p>
        </p:txBody>
      </p:sp>
    </p:spTree>
    <p:extLst>
      <p:ext uri="{BB962C8B-B14F-4D97-AF65-F5344CB8AC3E}">
        <p14:creationId xmlns:p14="http://schemas.microsoft.com/office/powerpoint/2010/main" val="2824650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35713-7532-D1C6-C3EE-5162FC51AF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D925CB-676B-116B-2C43-80B85FC301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BE9D03-C17F-2025-5955-69265AC7A6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25CE70-6F50-9887-2B50-E0A895AE30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22246A-4D3A-E7E5-75EF-850D5CFD7C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D874CF-54AE-43AB-3730-10369BCF7CEB}"/>
              </a:ext>
            </a:extLst>
          </p:cNvPr>
          <p:cNvSpPr>
            <a:spLocks noGrp="1"/>
          </p:cNvSpPr>
          <p:nvPr>
            <p:ph type="dt" sz="half" idx="10"/>
          </p:nvPr>
        </p:nvSpPr>
        <p:spPr/>
        <p:txBody>
          <a:bodyPr/>
          <a:lstStyle/>
          <a:p>
            <a:fld id="{09014D5F-6405-465F-A5BE-8AF429378788}" type="datetimeFigureOut">
              <a:rPr lang="en-US" smtClean="0"/>
              <a:t>1/12/2024</a:t>
            </a:fld>
            <a:endParaRPr lang="en-US"/>
          </a:p>
        </p:txBody>
      </p:sp>
      <p:sp>
        <p:nvSpPr>
          <p:cNvPr id="8" name="Footer Placeholder 7">
            <a:extLst>
              <a:ext uri="{FF2B5EF4-FFF2-40B4-BE49-F238E27FC236}">
                <a16:creationId xmlns:a16="http://schemas.microsoft.com/office/drawing/2014/main" id="{E13B0B8C-B7EB-8F5D-A49B-99DC25254A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C3A248-EAC6-0A87-D17D-E072F6DB3BDC}"/>
              </a:ext>
            </a:extLst>
          </p:cNvPr>
          <p:cNvSpPr>
            <a:spLocks noGrp="1"/>
          </p:cNvSpPr>
          <p:nvPr>
            <p:ph type="sldNum" sz="quarter" idx="12"/>
          </p:nvPr>
        </p:nvSpPr>
        <p:spPr/>
        <p:txBody>
          <a:bodyPr/>
          <a:lstStyle/>
          <a:p>
            <a:fld id="{CB584786-A11F-49BB-BA3E-01DD38138899}" type="slidenum">
              <a:rPr lang="en-US" smtClean="0"/>
              <a:t>‹#›</a:t>
            </a:fld>
            <a:endParaRPr lang="en-US"/>
          </a:p>
        </p:txBody>
      </p:sp>
    </p:spTree>
    <p:extLst>
      <p:ext uri="{BB962C8B-B14F-4D97-AF65-F5344CB8AC3E}">
        <p14:creationId xmlns:p14="http://schemas.microsoft.com/office/powerpoint/2010/main" val="1066537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31CFA-82C6-885E-1973-175525FAFC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FA8D7E-DE51-432A-6539-A4DFAF3B5469}"/>
              </a:ext>
            </a:extLst>
          </p:cNvPr>
          <p:cNvSpPr>
            <a:spLocks noGrp="1"/>
          </p:cNvSpPr>
          <p:nvPr>
            <p:ph type="dt" sz="half" idx="10"/>
          </p:nvPr>
        </p:nvSpPr>
        <p:spPr/>
        <p:txBody>
          <a:bodyPr/>
          <a:lstStyle/>
          <a:p>
            <a:fld id="{09014D5F-6405-465F-A5BE-8AF429378788}" type="datetimeFigureOut">
              <a:rPr lang="en-US" smtClean="0"/>
              <a:t>1/12/2024</a:t>
            </a:fld>
            <a:endParaRPr lang="en-US"/>
          </a:p>
        </p:txBody>
      </p:sp>
      <p:sp>
        <p:nvSpPr>
          <p:cNvPr id="4" name="Footer Placeholder 3">
            <a:extLst>
              <a:ext uri="{FF2B5EF4-FFF2-40B4-BE49-F238E27FC236}">
                <a16:creationId xmlns:a16="http://schemas.microsoft.com/office/drawing/2014/main" id="{8BBEFA27-4B9F-6689-6596-C0A93FCE10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62D2C5-84DD-9082-C8B1-C4DE0E761BA4}"/>
              </a:ext>
            </a:extLst>
          </p:cNvPr>
          <p:cNvSpPr>
            <a:spLocks noGrp="1"/>
          </p:cNvSpPr>
          <p:nvPr>
            <p:ph type="sldNum" sz="quarter" idx="12"/>
          </p:nvPr>
        </p:nvSpPr>
        <p:spPr/>
        <p:txBody>
          <a:bodyPr/>
          <a:lstStyle/>
          <a:p>
            <a:fld id="{CB584786-A11F-49BB-BA3E-01DD38138899}" type="slidenum">
              <a:rPr lang="en-US" smtClean="0"/>
              <a:t>‹#›</a:t>
            </a:fld>
            <a:endParaRPr lang="en-US"/>
          </a:p>
        </p:txBody>
      </p:sp>
    </p:spTree>
    <p:extLst>
      <p:ext uri="{BB962C8B-B14F-4D97-AF65-F5344CB8AC3E}">
        <p14:creationId xmlns:p14="http://schemas.microsoft.com/office/powerpoint/2010/main" val="31491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5430CA-255D-1874-8FBB-B816B43F99F0}"/>
              </a:ext>
            </a:extLst>
          </p:cNvPr>
          <p:cNvSpPr>
            <a:spLocks noGrp="1"/>
          </p:cNvSpPr>
          <p:nvPr>
            <p:ph type="dt" sz="half" idx="10"/>
          </p:nvPr>
        </p:nvSpPr>
        <p:spPr/>
        <p:txBody>
          <a:bodyPr/>
          <a:lstStyle/>
          <a:p>
            <a:fld id="{09014D5F-6405-465F-A5BE-8AF429378788}" type="datetimeFigureOut">
              <a:rPr lang="en-US" smtClean="0"/>
              <a:t>1/12/2024</a:t>
            </a:fld>
            <a:endParaRPr lang="en-US"/>
          </a:p>
        </p:txBody>
      </p:sp>
      <p:sp>
        <p:nvSpPr>
          <p:cNvPr id="3" name="Footer Placeholder 2">
            <a:extLst>
              <a:ext uri="{FF2B5EF4-FFF2-40B4-BE49-F238E27FC236}">
                <a16:creationId xmlns:a16="http://schemas.microsoft.com/office/drawing/2014/main" id="{3D62EAD5-E417-40AB-EC35-EC3B4E1975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E95E9F-DF5A-8F2C-EACF-4CED64C68CB0}"/>
              </a:ext>
            </a:extLst>
          </p:cNvPr>
          <p:cNvSpPr>
            <a:spLocks noGrp="1"/>
          </p:cNvSpPr>
          <p:nvPr>
            <p:ph type="sldNum" sz="quarter" idx="12"/>
          </p:nvPr>
        </p:nvSpPr>
        <p:spPr/>
        <p:txBody>
          <a:bodyPr/>
          <a:lstStyle/>
          <a:p>
            <a:fld id="{CB584786-A11F-49BB-BA3E-01DD38138899}" type="slidenum">
              <a:rPr lang="en-US" smtClean="0"/>
              <a:t>‹#›</a:t>
            </a:fld>
            <a:endParaRPr lang="en-US"/>
          </a:p>
        </p:txBody>
      </p:sp>
    </p:spTree>
    <p:extLst>
      <p:ext uri="{BB962C8B-B14F-4D97-AF65-F5344CB8AC3E}">
        <p14:creationId xmlns:p14="http://schemas.microsoft.com/office/powerpoint/2010/main" val="2894830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BF0D0-5BC2-0B31-FF94-190A482B4A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561DAB-8FA7-7EB4-AF14-28E0C09B01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B741D6-300E-5327-8080-3A4A277805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424741-9AA6-423A-04F5-E1C851ADF24B}"/>
              </a:ext>
            </a:extLst>
          </p:cNvPr>
          <p:cNvSpPr>
            <a:spLocks noGrp="1"/>
          </p:cNvSpPr>
          <p:nvPr>
            <p:ph type="dt" sz="half" idx="10"/>
          </p:nvPr>
        </p:nvSpPr>
        <p:spPr/>
        <p:txBody>
          <a:bodyPr/>
          <a:lstStyle/>
          <a:p>
            <a:fld id="{09014D5F-6405-465F-A5BE-8AF429378788}" type="datetimeFigureOut">
              <a:rPr lang="en-US" smtClean="0"/>
              <a:t>1/12/2024</a:t>
            </a:fld>
            <a:endParaRPr lang="en-US"/>
          </a:p>
        </p:txBody>
      </p:sp>
      <p:sp>
        <p:nvSpPr>
          <p:cNvPr id="6" name="Footer Placeholder 5">
            <a:extLst>
              <a:ext uri="{FF2B5EF4-FFF2-40B4-BE49-F238E27FC236}">
                <a16:creationId xmlns:a16="http://schemas.microsoft.com/office/drawing/2014/main" id="{5FC4F020-317F-C1F1-713E-B2CDA6F45C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6B9EC6-4E6D-8BFC-E8BD-4AB809369B04}"/>
              </a:ext>
            </a:extLst>
          </p:cNvPr>
          <p:cNvSpPr>
            <a:spLocks noGrp="1"/>
          </p:cNvSpPr>
          <p:nvPr>
            <p:ph type="sldNum" sz="quarter" idx="12"/>
          </p:nvPr>
        </p:nvSpPr>
        <p:spPr/>
        <p:txBody>
          <a:bodyPr/>
          <a:lstStyle/>
          <a:p>
            <a:fld id="{CB584786-A11F-49BB-BA3E-01DD38138899}" type="slidenum">
              <a:rPr lang="en-US" smtClean="0"/>
              <a:t>‹#›</a:t>
            </a:fld>
            <a:endParaRPr lang="en-US"/>
          </a:p>
        </p:txBody>
      </p:sp>
    </p:spTree>
    <p:extLst>
      <p:ext uri="{BB962C8B-B14F-4D97-AF65-F5344CB8AC3E}">
        <p14:creationId xmlns:p14="http://schemas.microsoft.com/office/powerpoint/2010/main" val="493236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98FE3-7854-020D-EFAA-5880D7A4C1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BF9523-398D-FBCA-9DE3-180C62DE0D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FE296F-1DAD-DE0E-EEA4-56C60DC0B4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E73209-DA00-3BE7-A683-119697EAF401}"/>
              </a:ext>
            </a:extLst>
          </p:cNvPr>
          <p:cNvSpPr>
            <a:spLocks noGrp="1"/>
          </p:cNvSpPr>
          <p:nvPr>
            <p:ph type="dt" sz="half" idx="10"/>
          </p:nvPr>
        </p:nvSpPr>
        <p:spPr/>
        <p:txBody>
          <a:bodyPr/>
          <a:lstStyle/>
          <a:p>
            <a:fld id="{09014D5F-6405-465F-A5BE-8AF429378788}" type="datetimeFigureOut">
              <a:rPr lang="en-US" smtClean="0"/>
              <a:t>1/12/2024</a:t>
            </a:fld>
            <a:endParaRPr lang="en-US"/>
          </a:p>
        </p:txBody>
      </p:sp>
      <p:sp>
        <p:nvSpPr>
          <p:cNvPr id="6" name="Footer Placeholder 5">
            <a:extLst>
              <a:ext uri="{FF2B5EF4-FFF2-40B4-BE49-F238E27FC236}">
                <a16:creationId xmlns:a16="http://schemas.microsoft.com/office/drawing/2014/main" id="{02D67FFC-2069-1A79-A59F-A50574418A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CC05CF-9653-2DF6-0EBE-8F1C4767A1C2}"/>
              </a:ext>
            </a:extLst>
          </p:cNvPr>
          <p:cNvSpPr>
            <a:spLocks noGrp="1"/>
          </p:cNvSpPr>
          <p:nvPr>
            <p:ph type="sldNum" sz="quarter" idx="12"/>
          </p:nvPr>
        </p:nvSpPr>
        <p:spPr/>
        <p:txBody>
          <a:bodyPr/>
          <a:lstStyle/>
          <a:p>
            <a:fld id="{CB584786-A11F-49BB-BA3E-01DD38138899}" type="slidenum">
              <a:rPr lang="en-US" smtClean="0"/>
              <a:t>‹#›</a:t>
            </a:fld>
            <a:endParaRPr lang="en-US"/>
          </a:p>
        </p:txBody>
      </p:sp>
    </p:spTree>
    <p:extLst>
      <p:ext uri="{BB962C8B-B14F-4D97-AF65-F5344CB8AC3E}">
        <p14:creationId xmlns:p14="http://schemas.microsoft.com/office/powerpoint/2010/main" val="537820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499A20-2164-DA34-13F5-DA268648C5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57CF80-FA0F-90DE-9AEF-08077CA8FF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848B4E-B57C-7457-BA0F-0AC4D29B20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014D5F-6405-465F-A5BE-8AF429378788}" type="datetimeFigureOut">
              <a:rPr lang="en-US" smtClean="0"/>
              <a:t>1/12/2024</a:t>
            </a:fld>
            <a:endParaRPr lang="en-US"/>
          </a:p>
        </p:txBody>
      </p:sp>
      <p:sp>
        <p:nvSpPr>
          <p:cNvPr id="5" name="Footer Placeholder 4">
            <a:extLst>
              <a:ext uri="{FF2B5EF4-FFF2-40B4-BE49-F238E27FC236}">
                <a16:creationId xmlns:a16="http://schemas.microsoft.com/office/drawing/2014/main" id="{0ECC92C1-31C6-9094-7B2E-EE6926BA11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60DEB5-E602-88E0-1CD8-A34E3E102F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584786-A11F-49BB-BA3E-01DD38138899}" type="slidenum">
              <a:rPr lang="en-US" smtClean="0"/>
              <a:t>‹#›</a:t>
            </a:fld>
            <a:endParaRPr lang="en-US"/>
          </a:p>
        </p:txBody>
      </p:sp>
    </p:spTree>
    <p:extLst>
      <p:ext uri="{BB962C8B-B14F-4D97-AF65-F5344CB8AC3E}">
        <p14:creationId xmlns:p14="http://schemas.microsoft.com/office/powerpoint/2010/main" val="3636724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oSynJyq2RR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CEB35-A05E-3DD8-3E6B-F53806DAF228}"/>
              </a:ext>
            </a:extLst>
          </p:cNvPr>
          <p:cNvSpPr>
            <a:spLocks noGrp="1"/>
          </p:cNvSpPr>
          <p:nvPr>
            <p:ph type="ctrTitle"/>
          </p:nvPr>
        </p:nvSpPr>
        <p:spPr>
          <a:xfrm>
            <a:off x="1524000" y="734939"/>
            <a:ext cx="9144000" cy="2243286"/>
          </a:xfrm>
        </p:spPr>
        <p:txBody>
          <a:bodyPr/>
          <a:lstStyle/>
          <a:p>
            <a:r>
              <a:rPr lang="en-US" b="1" dirty="0"/>
              <a:t>Integrating New Characters into Ongoing Sims</a:t>
            </a:r>
          </a:p>
        </p:txBody>
      </p:sp>
      <p:sp>
        <p:nvSpPr>
          <p:cNvPr id="3" name="Subtitle 2">
            <a:extLst>
              <a:ext uri="{FF2B5EF4-FFF2-40B4-BE49-F238E27FC236}">
                <a16:creationId xmlns:a16="http://schemas.microsoft.com/office/drawing/2014/main" id="{7300CEB1-9AE4-2823-F5B6-B3E93506AC6F}"/>
              </a:ext>
            </a:extLst>
          </p:cNvPr>
          <p:cNvSpPr>
            <a:spLocks noGrp="1"/>
          </p:cNvSpPr>
          <p:nvPr>
            <p:ph type="subTitle" idx="1"/>
          </p:nvPr>
        </p:nvSpPr>
        <p:spPr>
          <a:xfrm>
            <a:off x="1524000" y="3602037"/>
            <a:ext cx="9144000" cy="2243285"/>
          </a:xfrm>
        </p:spPr>
        <p:txBody>
          <a:bodyPr>
            <a:noAutofit/>
          </a:bodyPr>
          <a:lstStyle/>
          <a:p>
            <a:r>
              <a:rPr lang="en-US" sz="4800" b="1" dirty="0">
                <a:latin typeface="+mj-lt"/>
              </a:rPr>
              <a:t>by</a:t>
            </a:r>
          </a:p>
          <a:p>
            <a:endParaRPr lang="en-US" sz="4800" b="1" dirty="0">
              <a:latin typeface="+mj-lt"/>
            </a:endParaRPr>
          </a:p>
          <a:p>
            <a:r>
              <a:rPr lang="en-US" sz="4800" b="1" dirty="0">
                <a:latin typeface="+mj-lt"/>
              </a:rPr>
              <a:t>Amanda Rose</a:t>
            </a:r>
          </a:p>
        </p:txBody>
      </p:sp>
    </p:spTree>
    <p:extLst>
      <p:ext uri="{BB962C8B-B14F-4D97-AF65-F5344CB8AC3E}">
        <p14:creationId xmlns:p14="http://schemas.microsoft.com/office/powerpoint/2010/main" val="411570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DA905-EE78-7295-D660-2A2581984B21}"/>
              </a:ext>
            </a:extLst>
          </p:cNvPr>
          <p:cNvSpPr>
            <a:spLocks noGrp="1"/>
          </p:cNvSpPr>
          <p:nvPr>
            <p:ph type="title"/>
          </p:nvPr>
        </p:nvSpPr>
        <p:spPr/>
        <p:txBody>
          <a:bodyPr>
            <a:normAutofit/>
          </a:bodyPr>
          <a:lstStyle/>
          <a:p>
            <a:pPr algn="ctr"/>
            <a:r>
              <a:rPr lang="en-US" b="1" dirty="0"/>
              <a:t>How Do We Cure the Cons of Integrating During an Ongoing Mission (Continued)</a:t>
            </a:r>
          </a:p>
        </p:txBody>
      </p:sp>
      <p:sp>
        <p:nvSpPr>
          <p:cNvPr id="3" name="Content Placeholder 2">
            <a:extLst>
              <a:ext uri="{FF2B5EF4-FFF2-40B4-BE49-F238E27FC236}">
                <a16:creationId xmlns:a16="http://schemas.microsoft.com/office/drawing/2014/main" id="{12AAE2ED-65C7-08C4-D040-32AF5CFA626A}"/>
              </a:ext>
            </a:extLst>
          </p:cNvPr>
          <p:cNvSpPr>
            <a:spLocks noGrp="1"/>
          </p:cNvSpPr>
          <p:nvPr>
            <p:ph idx="1"/>
          </p:nvPr>
        </p:nvSpPr>
        <p:spPr>
          <a:xfrm>
            <a:off x="838200" y="1811708"/>
            <a:ext cx="10515600" cy="4512180"/>
          </a:xfrm>
        </p:spPr>
        <p:txBody>
          <a:bodyPr>
            <a:normAutofit/>
          </a:bodyPr>
          <a:lstStyle/>
          <a:p>
            <a:r>
              <a:rPr lang="en-US" dirty="0"/>
              <a:t>To avoid characters/players not knowing history, the CO/GM should do the following:</a:t>
            </a:r>
          </a:p>
          <a:p>
            <a:pPr lvl="1"/>
            <a:r>
              <a:rPr lang="en-US" dirty="0"/>
              <a:t>1. Explain off screen what has happened in the main plot so far.</a:t>
            </a:r>
          </a:p>
          <a:p>
            <a:pPr lvl="1"/>
            <a:r>
              <a:rPr lang="en-US" dirty="0"/>
              <a:t>2. What the goals of the main plot are.</a:t>
            </a:r>
          </a:p>
          <a:p>
            <a:pPr lvl="1"/>
            <a:r>
              <a:rPr lang="en-US" dirty="0"/>
              <a:t>3. What the character may or may not have been doing during the main plot.</a:t>
            </a:r>
          </a:p>
          <a:p>
            <a:pPr lvl="1"/>
            <a:r>
              <a:rPr lang="en-US" dirty="0"/>
              <a:t>4. What everyone is doing right now.</a:t>
            </a:r>
          </a:p>
          <a:p>
            <a:pPr lvl="1"/>
            <a:r>
              <a:rPr lang="en-US" dirty="0"/>
              <a:t>5. How the new player can assist or what tasks that should be going on.</a:t>
            </a:r>
          </a:p>
          <a:p>
            <a:pPr lvl="1"/>
            <a:r>
              <a:rPr lang="en-US" dirty="0"/>
              <a:t>6. Explain and conventions that the sim has.</a:t>
            </a:r>
          </a:p>
        </p:txBody>
      </p:sp>
    </p:spTree>
    <p:extLst>
      <p:ext uri="{BB962C8B-B14F-4D97-AF65-F5344CB8AC3E}">
        <p14:creationId xmlns:p14="http://schemas.microsoft.com/office/powerpoint/2010/main" val="3622046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BA86A-1F80-BF51-8D4D-B2BC24E2F8F9}"/>
              </a:ext>
            </a:extLst>
          </p:cNvPr>
          <p:cNvSpPr>
            <a:spLocks noGrp="1"/>
          </p:cNvSpPr>
          <p:nvPr>
            <p:ph type="title"/>
          </p:nvPr>
        </p:nvSpPr>
        <p:spPr/>
        <p:txBody>
          <a:bodyPr/>
          <a:lstStyle/>
          <a:p>
            <a:pPr algn="ctr"/>
            <a:r>
              <a:rPr lang="en-US" b="1" dirty="0"/>
              <a:t>What Should New Players Be Doing</a:t>
            </a:r>
          </a:p>
        </p:txBody>
      </p:sp>
      <p:sp>
        <p:nvSpPr>
          <p:cNvPr id="3" name="Content Placeholder 2">
            <a:extLst>
              <a:ext uri="{FF2B5EF4-FFF2-40B4-BE49-F238E27FC236}">
                <a16:creationId xmlns:a16="http://schemas.microsoft.com/office/drawing/2014/main" id="{A22CEA5B-1025-C6D4-4163-D15F52D064EE}"/>
              </a:ext>
            </a:extLst>
          </p:cNvPr>
          <p:cNvSpPr>
            <a:spLocks noGrp="1"/>
          </p:cNvSpPr>
          <p:nvPr>
            <p:ph idx="1"/>
          </p:nvPr>
        </p:nvSpPr>
        <p:spPr/>
        <p:txBody>
          <a:bodyPr>
            <a:normAutofit/>
          </a:bodyPr>
          <a:lstStyle/>
          <a:p>
            <a:r>
              <a:rPr lang="en-US" dirty="0"/>
              <a:t>It is really exciting to get moving and writing in a new sim.</a:t>
            </a:r>
          </a:p>
          <a:p>
            <a:r>
              <a:rPr lang="en-US" dirty="0"/>
              <a:t>However, </a:t>
            </a:r>
            <a:r>
              <a:rPr lang="en-US" dirty="0" err="1"/>
              <a:t>simming</a:t>
            </a:r>
            <a:r>
              <a:rPr lang="en-US" dirty="0"/>
              <a:t> is cooperative writing, so writing to write is not helping anyone and can frustrate people.</a:t>
            </a:r>
          </a:p>
          <a:p>
            <a:r>
              <a:rPr lang="en-US" dirty="0"/>
              <a:t>If your CO has not done some or all of the things we discussed, get the information above.</a:t>
            </a:r>
          </a:p>
          <a:p>
            <a:r>
              <a:rPr lang="en-US" dirty="0"/>
              <a:t>Helps story be fluid.</a:t>
            </a:r>
          </a:p>
          <a:p>
            <a:endParaRPr lang="en-US" dirty="0"/>
          </a:p>
          <a:p>
            <a:endParaRPr lang="en-US" dirty="0"/>
          </a:p>
        </p:txBody>
      </p:sp>
    </p:spTree>
    <p:extLst>
      <p:ext uri="{BB962C8B-B14F-4D97-AF65-F5344CB8AC3E}">
        <p14:creationId xmlns:p14="http://schemas.microsoft.com/office/powerpoint/2010/main" val="1958391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B8569-41C9-42FF-AB85-6D1EA41BD102}"/>
              </a:ext>
            </a:extLst>
          </p:cNvPr>
          <p:cNvSpPr>
            <a:spLocks noGrp="1"/>
          </p:cNvSpPr>
          <p:nvPr>
            <p:ph type="title"/>
          </p:nvPr>
        </p:nvSpPr>
        <p:spPr/>
        <p:txBody>
          <a:bodyPr/>
          <a:lstStyle/>
          <a:p>
            <a:pPr algn="ctr"/>
            <a:r>
              <a:rPr lang="en-US" b="1" dirty="0"/>
              <a:t>Ways to Introduce a Character that Give Us Information</a:t>
            </a:r>
          </a:p>
        </p:txBody>
      </p:sp>
      <p:sp>
        <p:nvSpPr>
          <p:cNvPr id="3" name="Content Placeholder 2">
            <a:extLst>
              <a:ext uri="{FF2B5EF4-FFF2-40B4-BE49-F238E27FC236}">
                <a16:creationId xmlns:a16="http://schemas.microsoft.com/office/drawing/2014/main" id="{FCE0772C-0B75-DE59-4118-9814254A9FBA}"/>
              </a:ext>
            </a:extLst>
          </p:cNvPr>
          <p:cNvSpPr>
            <a:spLocks noGrp="1"/>
          </p:cNvSpPr>
          <p:nvPr>
            <p:ph idx="1"/>
          </p:nvPr>
        </p:nvSpPr>
        <p:spPr/>
        <p:txBody>
          <a:bodyPr>
            <a:normAutofit fontScale="92500" lnSpcReduction="10000"/>
          </a:bodyPr>
          <a:lstStyle/>
          <a:p>
            <a:r>
              <a:rPr lang="en-US" dirty="0"/>
              <a:t>Have them introduce themselves.</a:t>
            </a:r>
          </a:p>
          <a:p>
            <a:r>
              <a:rPr lang="en-US" dirty="0"/>
              <a:t>Use dialog. Ex: </a:t>
            </a:r>
            <a:r>
              <a:rPr lang="en-US" b="0" i="0" dirty="0">
                <a:solidFill>
                  <a:srgbClr val="333333"/>
                </a:solidFill>
                <a:effectLst/>
              </a:rPr>
              <a:t>"Good morning! What's all this, then?... Ah! it's Mr. Bilbo Baggins. I should have guessed. I beg your pardon. I hadn't noticed you before." - What do we learn about Bilbo from this?</a:t>
            </a:r>
          </a:p>
          <a:p>
            <a:r>
              <a:rPr lang="en-US" dirty="0">
                <a:solidFill>
                  <a:srgbClr val="333333"/>
                </a:solidFill>
              </a:rPr>
              <a:t>Use a visual/audio image. Think intro to story of Star Wars with imperial destroyer heading towards a star.</a:t>
            </a:r>
          </a:p>
          <a:p>
            <a:r>
              <a:rPr lang="en-US" dirty="0">
                <a:solidFill>
                  <a:srgbClr val="333333"/>
                </a:solidFill>
              </a:rPr>
              <a:t>Use descriptive language. What things describe Sherlock Holmes, for example?</a:t>
            </a:r>
          </a:p>
          <a:p>
            <a:r>
              <a:rPr lang="en-US" dirty="0">
                <a:solidFill>
                  <a:srgbClr val="333333"/>
                </a:solidFill>
              </a:rPr>
              <a:t>Show the character’s inner conflict/inner turmoil.</a:t>
            </a:r>
          </a:p>
          <a:p>
            <a:r>
              <a:rPr lang="en-US" dirty="0">
                <a:solidFill>
                  <a:srgbClr val="333333"/>
                </a:solidFill>
              </a:rPr>
              <a:t>Show the character’s actions.</a:t>
            </a:r>
          </a:p>
          <a:p>
            <a:r>
              <a:rPr lang="en-US" dirty="0">
                <a:solidFill>
                  <a:srgbClr val="333333"/>
                </a:solidFill>
              </a:rPr>
              <a:t>Use a backstory.</a:t>
            </a:r>
            <a:endParaRPr lang="en-US" dirty="0"/>
          </a:p>
          <a:p>
            <a:endParaRPr lang="en-US" dirty="0"/>
          </a:p>
        </p:txBody>
      </p:sp>
    </p:spTree>
    <p:extLst>
      <p:ext uri="{BB962C8B-B14F-4D97-AF65-F5344CB8AC3E}">
        <p14:creationId xmlns:p14="http://schemas.microsoft.com/office/powerpoint/2010/main" val="3270158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14B04-5A9D-A55F-E9AA-F486FC875E36}"/>
              </a:ext>
            </a:extLst>
          </p:cNvPr>
          <p:cNvSpPr>
            <a:spLocks noGrp="1"/>
          </p:cNvSpPr>
          <p:nvPr>
            <p:ph type="title"/>
          </p:nvPr>
        </p:nvSpPr>
        <p:spPr/>
        <p:txBody>
          <a:bodyPr/>
          <a:lstStyle/>
          <a:p>
            <a:pPr algn="ctr"/>
            <a:r>
              <a:rPr lang="en-US" b="1" dirty="0"/>
              <a:t>Why Not Talk About New Sims?</a:t>
            </a:r>
          </a:p>
        </p:txBody>
      </p:sp>
      <p:sp>
        <p:nvSpPr>
          <p:cNvPr id="3" name="Content Placeholder 2">
            <a:extLst>
              <a:ext uri="{FF2B5EF4-FFF2-40B4-BE49-F238E27FC236}">
                <a16:creationId xmlns:a16="http://schemas.microsoft.com/office/drawing/2014/main" id="{E741A43B-8BE3-07FC-F9B8-0635059AA1E5}"/>
              </a:ext>
            </a:extLst>
          </p:cNvPr>
          <p:cNvSpPr>
            <a:spLocks noGrp="1"/>
          </p:cNvSpPr>
          <p:nvPr>
            <p:ph idx="1"/>
          </p:nvPr>
        </p:nvSpPr>
        <p:spPr/>
        <p:txBody>
          <a:bodyPr/>
          <a:lstStyle/>
          <a:p>
            <a:r>
              <a:rPr lang="en-US" dirty="0"/>
              <a:t>In a new sim, everyone is on equal footing.</a:t>
            </a:r>
          </a:p>
          <a:p>
            <a:r>
              <a:rPr lang="en-US" dirty="0"/>
              <a:t>Characters are all meeting each other ostensibly for the first time.</a:t>
            </a:r>
          </a:p>
          <a:p>
            <a:r>
              <a:rPr lang="en-US" dirty="0"/>
              <a:t>Everyone is feeling out everyone else’s writing styles, though those who have written together before will likely find meetings easier.</a:t>
            </a:r>
          </a:p>
          <a:p>
            <a:r>
              <a:rPr lang="en-US" dirty="0"/>
              <a:t>There’s a set point of beginning</a:t>
            </a:r>
          </a:p>
          <a:p>
            <a:r>
              <a:rPr lang="en-US" dirty="0"/>
              <a:t>Everyone should know as much about the sim at the moment of inception.</a:t>
            </a:r>
          </a:p>
          <a:p>
            <a:endParaRPr lang="en-US" dirty="0"/>
          </a:p>
        </p:txBody>
      </p:sp>
    </p:spTree>
    <p:extLst>
      <p:ext uri="{BB962C8B-B14F-4D97-AF65-F5344CB8AC3E}">
        <p14:creationId xmlns:p14="http://schemas.microsoft.com/office/powerpoint/2010/main" val="165549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0D0FC-4B31-9040-5568-C960E526E2A7}"/>
              </a:ext>
            </a:extLst>
          </p:cNvPr>
          <p:cNvSpPr>
            <a:spLocks noGrp="1"/>
          </p:cNvSpPr>
          <p:nvPr>
            <p:ph type="title"/>
          </p:nvPr>
        </p:nvSpPr>
        <p:spPr/>
        <p:txBody>
          <a:bodyPr/>
          <a:lstStyle/>
          <a:p>
            <a:pPr algn="ctr"/>
            <a:r>
              <a:rPr lang="en-US" b="1" dirty="0"/>
              <a:t>What are the Problems with Integrating New Characters into Ongoing Sims?	</a:t>
            </a:r>
          </a:p>
        </p:txBody>
      </p:sp>
      <p:sp>
        <p:nvSpPr>
          <p:cNvPr id="3" name="Content Placeholder 2">
            <a:extLst>
              <a:ext uri="{FF2B5EF4-FFF2-40B4-BE49-F238E27FC236}">
                <a16:creationId xmlns:a16="http://schemas.microsoft.com/office/drawing/2014/main" id="{8F45E3D0-BAA6-0FCB-572B-030ADCAE04F8}"/>
              </a:ext>
            </a:extLst>
          </p:cNvPr>
          <p:cNvSpPr>
            <a:spLocks noGrp="1"/>
          </p:cNvSpPr>
          <p:nvPr>
            <p:ph idx="1"/>
          </p:nvPr>
        </p:nvSpPr>
        <p:spPr/>
        <p:txBody>
          <a:bodyPr>
            <a:normAutofit fontScale="70000" lnSpcReduction="20000"/>
          </a:bodyPr>
          <a:lstStyle/>
          <a:p>
            <a:r>
              <a:rPr lang="en-US" dirty="0"/>
              <a:t>New players do not have “the vibe” of the sim.</a:t>
            </a:r>
          </a:p>
          <a:p>
            <a:r>
              <a:rPr lang="en-US" dirty="0"/>
              <a:t>How do we explain new character’s “arrival”? Don’t be like The Gamers (</a:t>
            </a:r>
            <a:r>
              <a:rPr lang="en-US" dirty="0">
                <a:hlinkClick r:id="rId2"/>
              </a:rPr>
              <a:t>https://www.youtube.com/watch?v=oSynJyq2RRo</a:t>
            </a:r>
            <a:r>
              <a:rPr lang="en-US" dirty="0"/>
              <a:t> at 29:48)</a:t>
            </a:r>
          </a:p>
          <a:p>
            <a:pPr marL="0" indent="0" algn="l" fontAlgn="base">
              <a:buNone/>
            </a:pPr>
            <a:r>
              <a:rPr lang="en-US" dirty="0">
                <a:latin typeface="Roboto" panose="02000000000000000000" pitchFamily="2" charset="0"/>
              </a:rPr>
              <a:t>	The Gamemaster: </a:t>
            </a:r>
            <a:r>
              <a:rPr lang="en-US" b="0" i="0" dirty="0">
                <a:effectLst/>
                <a:latin typeface="Roboto" panose="02000000000000000000" pitchFamily="2" charset="0"/>
              </a:rPr>
              <a:t>Guys, please! I want you to roleplay this. Remember you've never met this guy before, the last guys you met tried to kill you, and you're standing in the ruins of an evil, cursed castle. Just act appropriately.</a:t>
            </a:r>
          </a:p>
          <a:p>
            <a:pPr marL="0" indent="0" algn="l" fontAlgn="base">
              <a:buNone/>
            </a:pPr>
            <a:r>
              <a:rPr lang="en-US" dirty="0">
                <a:latin typeface="Roboto" panose="02000000000000000000" pitchFamily="2" charset="0"/>
              </a:rPr>
              <a:t>	Magellan</a:t>
            </a:r>
            <a:r>
              <a:rPr lang="en-US" b="0" i="0" dirty="0">
                <a:effectLst/>
                <a:latin typeface="Roboto" panose="02000000000000000000" pitchFamily="2" charset="0"/>
              </a:rPr>
              <a:t>: Hello, I'm Magellan, a traveling mage. I notice your group has no wizard.</a:t>
            </a:r>
          </a:p>
          <a:p>
            <a:pPr marL="0" indent="0" algn="l" fontAlgn="base">
              <a:buNone/>
            </a:pPr>
            <a:r>
              <a:rPr lang="en-US" dirty="0">
                <a:latin typeface="Roboto" panose="02000000000000000000" pitchFamily="2" charset="0"/>
              </a:rPr>
              <a:t>	</a:t>
            </a:r>
            <a:r>
              <a:rPr lang="en-US" dirty="0" err="1">
                <a:latin typeface="Roboto" panose="02000000000000000000" pitchFamily="2" charset="0"/>
              </a:rPr>
              <a:t>Rogar</a:t>
            </a:r>
            <a:r>
              <a:rPr lang="en-US" dirty="0">
                <a:latin typeface="Roboto" panose="02000000000000000000" pitchFamily="2" charset="0"/>
              </a:rPr>
              <a:t>, the Barbarian</a:t>
            </a:r>
            <a:r>
              <a:rPr lang="en-US" b="0" i="0" dirty="0">
                <a:effectLst/>
                <a:latin typeface="Roboto" panose="02000000000000000000" pitchFamily="2" charset="0"/>
              </a:rPr>
              <a:t>: You seem trustworthy. Would you care to join us in our noble quest?</a:t>
            </a:r>
          </a:p>
          <a:p>
            <a:pPr marL="0" indent="0" algn="l" fontAlgn="base">
              <a:buNone/>
            </a:pPr>
            <a:r>
              <a:rPr lang="en-US" dirty="0">
                <a:latin typeface="Roboto" panose="02000000000000000000" pitchFamily="2" charset="0"/>
              </a:rPr>
              <a:t>	Magellan</a:t>
            </a:r>
            <a:r>
              <a:rPr lang="en-US" b="0" i="0" dirty="0">
                <a:effectLst/>
                <a:latin typeface="Roboto" panose="02000000000000000000" pitchFamily="2" charset="0"/>
              </a:rPr>
              <a:t>: Yes. Yes I would.</a:t>
            </a:r>
          </a:p>
          <a:p>
            <a:pPr lvl="1"/>
            <a:endParaRPr lang="en-US" dirty="0"/>
          </a:p>
          <a:p>
            <a:r>
              <a:rPr lang="en-US" dirty="0"/>
              <a:t>Plot may be completely foreign to the new player.</a:t>
            </a:r>
          </a:p>
          <a:p>
            <a:r>
              <a:rPr lang="en-US" dirty="0"/>
              <a:t>“Sim canon” may need explaining.</a:t>
            </a:r>
          </a:p>
          <a:p>
            <a:r>
              <a:rPr lang="en-US" dirty="0"/>
              <a:t>Expectations of new and old players may not match.</a:t>
            </a:r>
          </a:p>
          <a:p>
            <a:endParaRPr lang="en-US" dirty="0"/>
          </a:p>
        </p:txBody>
      </p:sp>
    </p:spTree>
    <p:extLst>
      <p:ext uri="{BB962C8B-B14F-4D97-AF65-F5344CB8AC3E}">
        <p14:creationId xmlns:p14="http://schemas.microsoft.com/office/powerpoint/2010/main" val="3315417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1B18F-B5A2-162F-48D5-F4635F6B8F37}"/>
              </a:ext>
            </a:extLst>
          </p:cNvPr>
          <p:cNvSpPr>
            <a:spLocks noGrp="1"/>
          </p:cNvSpPr>
          <p:nvPr>
            <p:ph type="title"/>
          </p:nvPr>
        </p:nvSpPr>
        <p:spPr/>
        <p:txBody>
          <a:bodyPr/>
          <a:lstStyle/>
          <a:p>
            <a:pPr algn="ctr"/>
            <a:r>
              <a:rPr lang="en-US" b="1" dirty="0"/>
              <a:t>First Steps with a New Character/Player</a:t>
            </a:r>
          </a:p>
        </p:txBody>
      </p:sp>
      <p:sp>
        <p:nvSpPr>
          <p:cNvPr id="3" name="Content Placeholder 2">
            <a:extLst>
              <a:ext uri="{FF2B5EF4-FFF2-40B4-BE49-F238E27FC236}">
                <a16:creationId xmlns:a16="http://schemas.microsoft.com/office/drawing/2014/main" id="{63967244-F5E7-74FF-37ED-FE53A920903C}"/>
              </a:ext>
            </a:extLst>
          </p:cNvPr>
          <p:cNvSpPr>
            <a:spLocks noGrp="1"/>
          </p:cNvSpPr>
          <p:nvPr>
            <p:ph idx="1"/>
          </p:nvPr>
        </p:nvSpPr>
        <p:spPr/>
        <p:txBody>
          <a:bodyPr/>
          <a:lstStyle/>
          <a:p>
            <a:r>
              <a:rPr lang="en-US" dirty="0"/>
              <a:t>Highest chance of keeping player is getting the player involved immediately. Why? Highest level of excitement, more likely to be productive.</a:t>
            </a:r>
          </a:p>
          <a:p>
            <a:r>
              <a:rPr lang="en-US" dirty="0"/>
              <a:t>During character creation/approval, let the player know about any game/sim quirks.</a:t>
            </a:r>
          </a:p>
          <a:p>
            <a:r>
              <a:rPr lang="en-US" dirty="0"/>
              <a:t>Perhaps inform player who most active characters/players are.</a:t>
            </a:r>
          </a:p>
          <a:p>
            <a:endParaRPr lang="en-US" dirty="0"/>
          </a:p>
          <a:p>
            <a:r>
              <a:rPr lang="en-US" dirty="0"/>
              <a:t>The Key is to Establish the Norms so that EVERYONE is on the SAME PAGE!</a:t>
            </a:r>
          </a:p>
        </p:txBody>
      </p:sp>
    </p:spTree>
    <p:extLst>
      <p:ext uri="{BB962C8B-B14F-4D97-AF65-F5344CB8AC3E}">
        <p14:creationId xmlns:p14="http://schemas.microsoft.com/office/powerpoint/2010/main" val="2983137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9CBF6-7855-1E44-244E-0B12AD4755E9}"/>
              </a:ext>
            </a:extLst>
          </p:cNvPr>
          <p:cNvSpPr>
            <a:spLocks noGrp="1"/>
          </p:cNvSpPr>
          <p:nvPr>
            <p:ph type="title"/>
          </p:nvPr>
        </p:nvSpPr>
        <p:spPr/>
        <p:txBody>
          <a:bodyPr/>
          <a:lstStyle/>
          <a:p>
            <a:pPr algn="ctr"/>
            <a:r>
              <a:rPr lang="en-US" b="1" dirty="0"/>
              <a:t>What are Typical Starting Posts for New Characters?</a:t>
            </a:r>
            <a:endParaRPr lang="en-US" dirty="0"/>
          </a:p>
        </p:txBody>
      </p:sp>
      <p:sp>
        <p:nvSpPr>
          <p:cNvPr id="3" name="Content Placeholder 2">
            <a:extLst>
              <a:ext uri="{FF2B5EF4-FFF2-40B4-BE49-F238E27FC236}">
                <a16:creationId xmlns:a16="http://schemas.microsoft.com/office/drawing/2014/main" id="{E909B810-3007-CB85-063E-9020D8BFFD8E}"/>
              </a:ext>
            </a:extLst>
          </p:cNvPr>
          <p:cNvSpPr>
            <a:spLocks noGrp="1"/>
          </p:cNvSpPr>
          <p:nvPr>
            <p:ph idx="1"/>
          </p:nvPr>
        </p:nvSpPr>
        <p:spPr>
          <a:xfrm>
            <a:off x="838200" y="1690687"/>
            <a:ext cx="10515600" cy="4667383"/>
          </a:xfrm>
        </p:spPr>
        <p:txBody>
          <a:bodyPr>
            <a:normAutofit/>
          </a:bodyPr>
          <a:lstStyle/>
          <a:p>
            <a:r>
              <a:rPr lang="en-US" dirty="0"/>
              <a:t>Medical check in</a:t>
            </a:r>
          </a:p>
          <a:p>
            <a:r>
              <a:rPr lang="en-US" dirty="0"/>
              <a:t>Psychological check in</a:t>
            </a:r>
          </a:p>
          <a:p>
            <a:r>
              <a:rPr lang="en-US" dirty="0"/>
              <a:t>Meeting department head</a:t>
            </a:r>
          </a:p>
          <a:p>
            <a:r>
              <a:rPr lang="en-US" dirty="0"/>
              <a:t>Bar meetup</a:t>
            </a:r>
          </a:p>
          <a:p>
            <a:endParaRPr lang="en-US" dirty="0"/>
          </a:p>
          <a:p>
            <a:endParaRPr lang="en-US" dirty="0"/>
          </a:p>
        </p:txBody>
      </p:sp>
    </p:spTree>
    <p:extLst>
      <p:ext uri="{BB962C8B-B14F-4D97-AF65-F5344CB8AC3E}">
        <p14:creationId xmlns:p14="http://schemas.microsoft.com/office/powerpoint/2010/main" val="4029290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9EBA3-E01A-E291-31C6-EC426DA1549B}"/>
              </a:ext>
            </a:extLst>
          </p:cNvPr>
          <p:cNvSpPr>
            <a:spLocks noGrp="1"/>
          </p:cNvSpPr>
          <p:nvPr>
            <p:ph type="title"/>
          </p:nvPr>
        </p:nvSpPr>
        <p:spPr>
          <a:xfrm>
            <a:off x="838200" y="365126"/>
            <a:ext cx="10515600" cy="950926"/>
          </a:xfrm>
        </p:spPr>
        <p:txBody>
          <a:bodyPr/>
          <a:lstStyle/>
          <a:p>
            <a:pPr algn="ctr"/>
            <a:r>
              <a:rPr lang="en-US" b="1" dirty="0"/>
              <a:t>Integrating on Shore Leave</a:t>
            </a:r>
          </a:p>
        </p:txBody>
      </p:sp>
      <p:sp>
        <p:nvSpPr>
          <p:cNvPr id="3" name="Content Placeholder 2">
            <a:extLst>
              <a:ext uri="{FF2B5EF4-FFF2-40B4-BE49-F238E27FC236}">
                <a16:creationId xmlns:a16="http://schemas.microsoft.com/office/drawing/2014/main" id="{A568E8D3-880D-C645-5A87-0579E531C58A}"/>
              </a:ext>
            </a:extLst>
          </p:cNvPr>
          <p:cNvSpPr>
            <a:spLocks noGrp="1"/>
          </p:cNvSpPr>
          <p:nvPr>
            <p:ph idx="1"/>
          </p:nvPr>
        </p:nvSpPr>
        <p:spPr>
          <a:xfrm>
            <a:off x="838200" y="1316053"/>
            <a:ext cx="10515600" cy="4956560"/>
          </a:xfrm>
        </p:spPr>
        <p:txBody>
          <a:bodyPr>
            <a:normAutofit/>
          </a:bodyPr>
          <a:lstStyle/>
          <a:p>
            <a:r>
              <a:rPr lang="en-US" dirty="0"/>
              <a:t>Pros</a:t>
            </a:r>
          </a:p>
          <a:p>
            <a:pPr lvl="1"/>
            <a:r>
              <a:rPr lang="en-US" dirty="0"/>
              <a:t>Can meet a variety of characters in a variety of settings.</a:t>
            </a:r>
          </a:p>
          <a:p>
            <a:pPr lvl="1"/>
            <a:r>
              <a:rPr lang="en-US" dirty="0"/>
              <a:t>New character can get to know other characters in an off duty setting and easier to make friends/romances.</a:t>
            </a:r>
          </a:p>
          <a:p>
            <a:pPr lvl="1"/>
            <a:r>
              <a:rPr lang="en-US" dirty="0"/>
              <a:t>Allows for a lot of writing freedom.</a:t>
            </a:r>
          </a:p>
          <a:p>
            <a:pPr lvl="1"/>
            <a:r>
              <a:rPr lang="en-US" dirty="0"/>
              <a:t>Good opportunity for characters of highly varying ranks to meet</a:t>
            </a:r>
          </a:p>
          <a:p>
            <a:r>
              <a:rPr lang="en-US" dirty="0"/>
              <a:t>Cons</a:t>
            </a:r>
          </a:p>
          <a:p>
            <a:pPr lvl="1"/>
            <a:r>
              <a:rPr lang="en-US" dirty="0"/>
              <a:t>Because there is so much “freedom,” a new player character may not know where to go, what to do, or what may be available.</a:t>
            </a:r>
          </a:p>
          <a:p>
            <a:pPr lvl="1"/>
            <a:r>
              <a:rPr lang="en-US" dirty="0"/>
              <a:t>Because it is character down time, it might be hard to schedule time with other characters in sim.</a:t>
            </a:r>
          </a:p>
          <a:p>
            <a:pPr lvl="1"/>
            <a:r>
              <a:rPr lang="en-US" dirty="0"/>
              <a:t>Lack of structure and plot could lead to a player malaise.</a:t>
            </a:r>
          </a:p>
          <a:p>
            <a:endParaRPr lang="en-US" dirty="0"/>
          </a:p>
        </p:txBody>
      </p:sp>
    </p:spTree>
    <p:extLst>
      <p:ext uri="{BB962C8B-B14F-4D97-AF65-F5344CB8AC3E}">
        <p14:creationId xmlns:p14="http://schemas.microsoft.com/office/powerpoint/2010/main" val="3077021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9DE21-AF92-1A72-1C21-19946DF1071B}"/>
              </a:ext>
            </a:extLst>
          </p:cNvPr>
          <p:cNvSpPr>
            <a:spLocks noGrp="1"/>
          </p:cNvSpPr>
          <p:nvPr>
            <p:ph type="title"/>
          </p:nvPr>
        </p:nvSpPr>
        <p:spPr/>
        <p:txBody>
          <a:bodyPr/>
          <a:lstStyle/>
          <a:p>
            <a:pPr algn="ctr"/>
            <a:r>
              <a:rPr lang="en-US" b="1" dirty="0"/>
              <a:t>How To Cure the Cons of </a:t>
            </a:r>
            <a:r>
              <a:rPr lang="en-US" b="1" dirty="0" err="1"/>
              <a:t>Shoreleave</a:t>
            </a:r>
            <a:r>
              <a:rPr lang="en-US" b="1" dirty="0"/>
              <a:t>?</a:t>
            </a:r>
          </a:p>
        </p:txBody>
      </p:sp>
      <p:sp>
        <p:nvSpPr>
          <p:cNvPr id="3" name="Content Placeholder 2">
            <a:extLst>
              <a:ext uri="{FF2B5EF4-FFF2-40B4-BE49-F238E27FC236}">
                <a16:creationId xmlns:a16="http://schemas.microsoft.com/office/drawing/2014/main" id="{4B4F3E90-FD83-D719-C14E-1969DAEE2171}"/>
              </a:ext>
            </a:extLst>
          </p:cNvPr>
          <p:cNvSpPr>
            <a:spLocks noGrp="1"/>
          </p:cNvSpPr>
          <p:nvPr>
            <p:ph idx="1"/>
          </p:nvPr>
        </p:nvSpPr>
        <p:spPr/>
        <p:txBody>
          <a:bodyPr>
            <a:normAutofit lnSpcReduction="10000"/>
          </a:bodyPr>
          <a:lstStyle/>
          <a:p>
            <a:r>
              <a:rPr lang="en-US" dirty="0"/>
              <a:t>Make sure the CO finds a way to interact with the new character. After all, the CO approved the character, the CO should take some sort of lead on this.</a:t>
            </a:r>
          </a:p>
          <a:p>
            <a:r>
              <a:rPr lang="en-US" dirty="0"/>
              <a:t>If the CO is not seeing activity, set up a small mass JP where the character can meet a lot of the others: a dance, awards banquet, unveiling of new plant exhibit in arboretum….</a:t>
            </a:r>
          </a:p>
          <a:p>
            <a:r>
              <a:rPr lang="en-US" dirty="0"/>
              <a:t>Create an NPC that will bring out character story for the new player.</a:t>
            </a:r>
          </a:p>
          <a:p>
            <a:r>
              <a:rPr lang="en-US" dirty="0"/>
              <a:t>Go to the tried and true medical/psych check up if necessary.</a:t>
            </a:r>
          </a:p>
          <a:p>
            <a:r>
              <a:rPr lang="en-US" dirty="0"/>
              <a:t>Create structure.</a:t>
            </a:r>
          </a:p>
          <a:p>
            <a:r>
              <a:rPr lang="en-US" dirty="0"/>
              <a:t>Create a subplot for the character/player to get activity going.</a:t>
            </a:r>
          </a:p>
        </p:txBody>
      </p:sp>
    </p:spTree>
    <p:extLst>
      <p:ext uri="{BB962C8B-B14F-4D97-AF65-F5344CB8AC3E}">
        <p14:creationId xmlns:p14="http://schemas.microsoft.com/office/powerpoint/2010/main" val="3192757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73932-BC0A-0188-06D2-59C6BF5B967B}"/>
              </a:ext>
            </a:extLst>
          </p:cNvPr>
          <p:cNvSpPr>
            <a:spLocks noGrp="1"/>
          </p:cNvSpPr>
          <p:nvPr>
            <p:ph type="title"/>
          </p:nvPr>
        </p:nvSpPr>
        <p:spPr/>
        <p:txBody>
          <a:bodyPr/>
          <a:lstStyle/>
          <a:p>
            <a:pPr algn="ctr"/>
            <a:r>
              <a:rPr lang="en-US" b="1" dirty="0"/>
              <a:t>Integrating During an Ongoing Mission</a:t>
            </a:r>
          </a:p>
        </p:txBody>
      </p:sp>
      <p:sp>
        <p:nvSpPr>
          <p:cNvPr id="3" name="Content Placeholder 2">
            <a:extLst>
              <a:ext uri="{FF2B5EF4-FFF2-40B4-BE49-F238E27FC236}">
                <a16:creationId xmlns:a16="http://schemas.microsoft.com/office/drawing/2014/main" id="{0644936E-96D2-3480-BD64-8DFDAD3AB9CF}"/>
              </a:ext>
            </a:extLst>
          </p:cNvPr>
          <p:cNvSpPr>
            <a:spLocks noGrp="1"/>
          </p:cNvSpPr>
          <p:nvPr>
            <p:ph idx="1"/>
          </p:nvPr>
        </p:nvSpPr>
        <p:spPr/>
        <p:txBody>
          <a:bodyPr>
            <a:normAutofit/>
          </a:bodyPr>
          <a:lstStyle/>
          <a:p>
            <a:r>
              <a:rPr lang="en-US" dirty="0"/>
              <a:t>Pros</a:t>
            </a:r>
          </a:p>
          <a:p>
            <a:pPr lvl="1"/>
            <a:r>
              <a:rPr lang="en-US" dirty="0"/>
              <a:t>The Player Character can immediately feel a part of the plot.</a:t>
            </a:r>
          </a:p>
          <a:p>
            <a:pPr lvl="1"/>
            <a:r>
              <a:rPr lang="en-US" dirty="0"/>
              <a:t>Can have a PC writing for a needed position rather than an NPC.</a:t>
            </a:r>
          </a:p>
          <a:p>
            <a:r>
              <a:rPr lang="en-US" dirty="0"/>
              <a:t>Cons</a:t>
            </a:r>
          </a:p>
          <a:p>
            <a:pPr lvl="1"/>
            <a:r>
              <a:rPr lang="en-US" dirty="0"/>
              <a:t>Get into a Gamer situation which makes no sense.</a:t>
            </a:r>
          </a:p>
          <a:p>
            <a:pPr lvl="1"/>
            <a:r>
              <a:rPr lang="en-US" dirty="0"/>
              <a:t>The New PC may have no idea about history or sim canon.</a:t>
            </a:r>
          </a:p>
          <a:p>
            <a:pPr lvl="1"/>
            <a:r>
              <a:rPr lang="en-US" dirty="0"/>
              <a:t>It could be difficult for the PC to catch up on the plot</a:t>
            </a:r>
          </a:p>
          <a:p>
            <a:pPr lvl="1"/>
            <a:r>
              <a:rPr lang="en-US" dirty="0"/>
              <a:t>The new character has no background/feel with the sim characters already writing.</a:t>
            </a:r>
          </a:p>
          <a:p>
            <a:pPr marL="0" indent="0">
              <a:buNone/>
            </a:pPr>
            <a:endParaRPr lang="en-US" dirty="0"/>
          </a:p>
          <a:p>
            <a:endParaRPr lang="en-US" dirty="0"/>
          </a:p>
        </p:txBody>
      </p:sp>
    </p:spTree>
    <p:extLst>
      <p:ext uri="{BB962C8B-B14F-4D97-AF65-F5344CB8AC3E}">
        <p14:creationId xmlns:p14="http://schemas.microsoft.com/office/powerpoint/2010/main" val="1642354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D0DE1-3680-7FD6-2E9A-45D937B7EBFC}"/>
              </a:ext>
            </a:extLst>
          </p:cNvPr>
          <p:cNvSpPr>
            <a:spLocks noGrp="1"/>
          </p:cNvSpPr>
          <p:nvPr>
            <p:ph type="title"/>
          </p:nvPr>
        </p:nvSpPr>
        <p:spPr/>
        <p:txBody>
          <a:bodyPr/>
          <a:lstStyle/>
          <a:p>
            <a:pPr algn="ctr"/>
            <a:r>
              <a:rPr lang="en-US" b="1" dirty="0"/>
              <a:t>How Do We Cure the Cons of Integrating During an Ongoing Mission</a:t>
            </a:r>
          </a:p>
        </p:txBody>
      </p:sp>
      <p:sp>
        <p:nvSpPr>
          <p:cNvPr id="3" name="Content Placeholder 2">
            <a:extLst>
              <a:ext uri="{FF2B5EF4-FFF2-40B4-BE49-F238E27FC236}">
                <a16:creationId xmlns:a16="http://schemas.microsoft.com/office/drawing/2014/main" id="{8B0DB516-E721-79D3-0517-CB14AE6DA641}"/>
              </a:ext>
            </a:extLst>
          </p:cNvPr>
          <p:cNvSpPr>
            <a:spLocks noGrp="1"/>
          </p:cNvSpPr>
          <p:nvPr>
            <p:ph idx="1"/>
          </p:nvPr>
        </p:nvSpPr>
        <p:spPr>
          <a:xfrm>
            <a:off x="838200" y="1690687"/>
            <a:ext cx="10515600" cy="4650291"/>
          </a:xfrm>
        </p:spPr>
        <p:txBody>
          <a:bodyPr>
            <a:normAutofit/>
          </a:bodyPr>
          <a:lstStyle/>
          <a:p>
            <a:r>
              <a:rPr lang="en-US" dirty="0"/>
              <a:t>Hopefully, you do not create a Gamers situation.</a:t>
            </a:r>
          </a:p>
          <a:p>
            <a:r>
              <a:rPr lang="en-US" dirty="0"/>
              <a:t>How do we cure this?</a:t>
            </a:r>
          </a:p>
          <a:p>
            <a:r>
              <a:rPr lang="en-US" dirty="0"/>
              <a:t>Potentially do back posts showing previous character interactions so that characters have a feel for one another.</a:t>
            </a:r>
          </a:p>
          <a:p>
            <a:r>
              <a:rPr lang="en-US" dirty="0"/>
              <a:t>Maybe create an explanation for why the characters never interacted before? Different shifts</a:t>
            </a:r>
          </a:p>
        </p:txBody>
      </p:sp>
    </p:spTree>
    <p:extLst>
      <p:ext uri="{BB962C8B-B14F-4D97-AF65-F5344CB8AC3E}">
        <p14:creationId xmlns:p14="http://schemas.microsoft.com/office/powerpoint/2010/main" val="3741667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2310</TotalTime>
  <Words>1043</Words>
  <Application>Microsoft Office PowerPoint</Application>
  <PresentationFormat>Widescreen</PresentationFormat>
  <Paragraphs>84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Roboto</vt:lpstr>
      <vt:lpstr>Office Theme</vt:lpstr>
      <vt:lpstr>Integrating New Characters into Ongoing Sims</vt:lpstr>
      <vt:lpstr>Why Not Talk About New Sims?</vt:lpstr>
      <vt:lpstr>What are the Problems with Integrating New Characters into Ongoing Sims? </vt:lpstr>
      <vt:lpstr>First Steps with a New Character/Player</vt:lpstr>
      <vt:lpstr>What are Typical Starting Posts for New Characters?</vt:lpstr>
      <vt:lpstr>Integrating on Shore Leave</vt:lpstr>
      <vt:lpstr>How To Cure the Cons of Shoreleave?</vt:lpstr>
      <vt:lpstr>Integrating During an Ongoing Mission</vt:lpstr>
      <vt:lpstr>How Do We Cure the Cons of Integrating During an Ongoing Mission</vt:lpstr>
      <vt:lpstr>How Do We Cure the Cons of Integrating During an Ongoing Mission (Continued)</vt:lpstr>
      <vt:lpstr>What Should New Players Be Doing</vt:lpstr>
      <vt:lpstr>Ways to Introduce a Character that Give Us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Within and Without Trek Race Stereotypes</dc:title>
  <dc:creator>Stuart Collis</dc:creator>
  <cp:lastModifiedBy>Stuart Collis</cp:lastModifiedBy>
  <cp:revision>5</cp:revision>
  <dcterms:created xsi:type="dcterms:W3CDTF">2023-06-23T23:00:34Z</dcterms:created>
  <dcterms:modified xsi:type="dcterms:W3CDTF">2024-01-13T15:18:48Z</dcterms:modified>
</cp:coreProperties>
</file>