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7" r:id="rId5"/>
    <p:sldId id="384" r:id="rId6"/>
    <p:sldId id="398" r:id="rId7"/>
    <p:sldId id="389" r:id="rId8"/>
    <p:sldId id="392" r:id="rId9"/>
    <p:sldId id="277" r:id="rId10"/>
    <p:sldId id="317" r:id="rId11"/>
    <p:sldId id="393" r:id="rId12"/>
    <p:sldId id="395" r:id="rId13"/>
    <p:sldId id="270" r:id="rId14"/>
    <p:sldId id="396" r:id="rId15"/>
    <p:sldId id="397" r:id="rId16"/>
    <p:sldId id="281" r:id="rId17"/>
    <p:sldId id="321" r:id="rId18"/>
    <p:sldId id="3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89749" autoAdjust="0"/>
  </p:normalViewPr>
  <p:slideViewPr>
    <p:cSldViewPr snapToGrid="0">
      <p:cViewPr varScale="1">
        <p:scale>
          <a:sx n="67" d="100"/>
          <a:sy n="67" d="100"/>
        </p:scale>
        <p:origin x="96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07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9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9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5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hat.openai.com/ch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gg/simcentral" TargetMode="External"/><Relationship Id="rId2" Type="http://schemas.openxmlformats.org/officeDocument/2006/relationships/hyperlink" Target="http://www.simcentral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0945" y="2081047"/>
            <a:ext cx="3565524" cy="2080615"/>
          </a:xfrm>
        </p:spPr>
        <p:txBody>
          <a:bodyPr anchor="b" anchorCtr="0"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Using AI to Aid in World Building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0944" y="4293914"/>
            <a:ext cx="3565524" cy="435741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Brad Harris, SimCentral.org</a:t>
            </a:r>
          </a:p>
        </p:txBody>
      </p:sp>
      <p:pic>
        <p:nvPicPr>
          <p:cNvPr id="5" name="Picture 4" descr="A picture containing text">
            <a:extLst>
              <a:ext uri="{FF2B5EF4-FFF2-40B4-BE49-F238E27FC236}">
                <a16:creationId xmlns:a16="http://schemas.microsoft.com/office/drawing/2014/main" id="{04032EB5-59A8-CB37-E864-A08134F4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60" y="938048"/>
            <a:ext cx="7470520" cy="4981903"/>
          </a:xfrm>
          <a:prstGeom prst="rect">
            <a:avLst/>
          </a:prstGeom>
        </p:spPr>
      </p:pic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EEF8F271-ED5F-D4A2-65AF-B3C9308474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770" r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The ChatGPT Tool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1944916"/>
            <a:ext cx="4780554" cy="3515555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Uses “conversational” prompts to generate output.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Accepts follow-up requests for edits or additional details.</a:t>
            </a:r>
          </a:p>
          <a:p>
            <a:r>
              <a:rPr lang="en-US" dirty="0">
                <a:latin typeface="Palatino Linotype" panose="02040502050505030304" pitchFamily="18" charset="0"/>
              </a:rPr>
              <a:t>Remembers all previous sessions so you can revisit them as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C94BA94-5B8F-35E1-4066-C1E8CDEBC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386" y="1884946"/>
            <a:ext cx="5944430" cy="3400900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F1E59D9-A7C3-3695-DB6F-3303A03D3541}"/>
              </a:ext>
            </a:extLst>
          </p:cNvPr>
          <p:cNvSpPr txBox="1">
            <a:spLocks/>
          </p:cNvSpPr>
          <p:nvPr/>
        </p:nvSpPr>
        <p:spPr>
          <a:xfrm>
            <a:off x="550862" y="5285846"/>
            <a:ext cx="4780554" cy="8010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solidFill>
                  <a:srgbClr val="0563C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https://chat.openai.com/chat</a:t>
            </a:r>
            <a:endParaRPr lang="en-US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358467"/>
            <a:ext cx="6223546" cy="210389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Palatino Linotype" panose="02040502050505030304" pitchFamily="18" charset="0"/>
              </a:rPr>
              <a:t>AI World Building Demo</a:t>
            </a:r>
          </a:p>
        </p:txBody>
      </p:sp>
      <p:pic>
        <p:nvPicPr>
          <p:cNvPr id="3" name="Picture 2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50B97536-4906-3F23-B823-0F0DE41DC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0" r="-1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7" name="Group 33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35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6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x on a keyboard&#10;&#10;Description automatically generated with low confidence">
            <a:extLst>
              <a:ext uri="{FF2B5EF4-FFF2-40B4-BE49-F238E27FC236}">
                <a16:creationId xmlns:a16="http://schemas.microsoft.com/office/drawing/2014/main" id="{187322B2-7FD4-8503-0EED-6FBD1B208B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770" b="7770"/>
          <a:stretch>
            <a:fillRect/>
          </a:stretch>
        </p:blipFill>
        <p:spPr/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3925" y="2247254"/>
            <a:ext cx="2226014" cy="96617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Palatino Linotype" panose="02040502050505030304" pitchFamily="18" charset="0"/>
              </a:rPr>
              <a:t>ChatGPT</a:t>
            </a:r>
            <a:endParaRPr lang="en-US" sz="4000" b="1" kern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ChatGPT Tips and Tricks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98ECEC-4413-4244-8F21-0076EC51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1646160"/>
            <a:ext cx="3563936" cy="45840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Remember that ChatGPT is in beta. This means that you may encounter bugs or other hiccups. The tool is also subject to change with iterative updates.</a:t>
            </a:r>
          </a:p>
          <a:p>
            <a:r>
              <a:rPr lang="en-US" dirty="0">
                <a:latin typeface="Palatino Linotype" panose="02040502050505030304" pitchFamily="18" charset="0"/>
              </a:rPr>
              <a:t>Make initial and follow-up requests as specific as possible. The vaguer your request, the more “off” the output will be.</a:t>
            </a:r>
          </a:p>
          <a:p>
            <a:pPr lvl="0"/>
            <a:r>
              <a:rPr lang="en-US" dirty="0">
                <a:latin typeface="Palatino Linotype" panose="02040502050505030304" pitchFamily="18" charset="0"/>
              </a:rPr>
              <a:t>Use the word “fictional” in your requests. This tells the AI it’s ok to “dream up” new ideas without violating existing IP copyright.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8E9390-685C-4BAD-BFAD-EC56E81C47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206" y="1641227"/>
            <a:ext cx="3508755" cy="458400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Palatino Linotype" panose="02040502050505030304" pitchFamily="18" charset="0"/>
              </a:rPr>
              <a:t>Use the word “original” when requesting ideas for new planets, ships, characters, etc. This helps the AI to create brand new ideas vs. pulling from pre-existing canon.</a:t>
            </a:r>
          </a:p>
          <a:p>
            <a:r>
              <a:rPr lang="en-US" sz="1800" dirty="0">
                <a:latin typeface="Palatino Linotype" panose="02040502050505030304" pitchFamily="18" charset="0"/>
              </a:rPr>
              <a:t>Don’t be afraid to ask for edits or rewrites as needed.</a:t>
            </a:r>
          </a:p>
          <a:p>
            <a:r>
              <a:rPr lang="en-US" sz="1800" dirty="0">
                <a:latin typeface="Palatino Linotype" panose="02040502050505030304" pitchFamily="18" charset="0"/>
              </a:rPr>
              <a:t>While the tool does save previous sessions or “chats,” save anything you need locally just in case.</a:t>
            </a:r>
          </a:p>
          <a:p>
            <a:pPr marL="0" indent="0">
              <a:buNone/>
            </a:pPr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F39EEA12-5797-52AA-7BB2-C6453B93DF3D}"/>
              </a:ext>
            </a:extLst>
          </p:cNvPr>
          <p:cNvSpPr txBox="1">
            <a:spLocks/>
          </p:cNvSpPr>
          <p:nvPr/>
        </p:nvSpPr>
        <p:spPr>
          <a:xfrm>
            <a:off x="8200369" y="1641226"/>
            <a:ext cx="3508755" cy="45840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alatino Linotype" panose="02040502050505030304" pitchFamily="18" charset="0"/>
              </a:rPr>
              <a:t>Because the tool is free, the system does sometimes limit how many requests you can make per hour. If this happens, simply wait a bit and try again later.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68" y="4810547"/>
            <a:ext cx="2078464" cy="662590"/>
          </a:xfrm>
        </p:spPr>
        <p:txBody>
          <a:bodyPr/>
          <a:lstStyle/>
          <a:p>
            <a:r>
              <a:rPr lang="en-US" sz="6400" dirty="0">
                <a:latin typeface="Palatino Linotype" panose="02040502050505030304" pitchFamily="18" charset="0"/>
              </a:rPr>
              <a:t>Q&amp;A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Placeholder 7" descr="A picture containing lobster&#10;&#10;Description automatically generated">
            <a:extLst>
              <a:ext uri="{FF2B5EF4-FFF2-40B4-BE49-F238E27FC236}">
                <a16:creationId xmlns:a16="http://schemas.microsoft.com/office/drawing/2014/main" id="{31EBA437-FFEA-027B-C9A3-E9D5011936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893" b="12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576551"/>
            <a:ext cx="5437187" cy="808075"/>
          </a:xfrm>
        </p:spPr>
        <p:txBody>
          <a:bodyPr/>
          <a:lstStyle/>
          <a:p>
            <a:r>
              <a:rPr lang="en-US">
                <a:latin typeface="Palatino Linotype" panose="02040502050505030304" pitchFamily="18" charset="0"/>
              </a:rPr>
              <a:t>Thank You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2676728"/>
            <a:ext cx="5437187" cy="2265216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Brad Harris</a:t>
            </a:r>
          </a:p>
          <a:p>
            <a:r>
              <a:rPr lang="en-US" dirty="0">
                <a:latin typeface="Palatino Linotype" panose="02040502050505030304" pitchFamily="18" charset="0"/>
              </a:rPr>
              <a:t>Brad@simcentral.org</a:t>
            </a:r>
          </a:p>
          <a:p>
            <a:r>
              <a:rPr lang="en-US" dirty="0">
                <a:latin typeface="Palatino Linotype" panose="02040502050505030304" pitchFamily="18" charset="0"/>
                <a:hlinkClick r:id="rId2"/>
              </a:rPr>
              <a:t>http://www.simcentral.org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  <a:hlinkClick r:id="rId3"/>
              </a:rPr>
              <a:t>https://discord.gg/simcentral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621" y="2761176"/>
            <a:ext cx="3137775" cy="75591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kern="1200" dirty="0">
                <a:solidFill>
                  <a:schemeClr val="tx1"/>
                </a:solidFill>
                <a:latin typeface="Palatino Linotype" panose="02040502050505030304" pitchFamily="18" charset="0"/>
              </a:rPr>
              <a:t>Introduction</a:t>
            </a:r>
          </a:p>
        </p:txBody>
      </p:sp>
      <p:pic>
        <p:nvPicPr>
          <p:cNvPr id="10" name="Picture Placeholder 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6640696C-73AB-9B53-2AF0-1D7F54E14E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3999" r="-4" b="6246"/>
          <a:stretch/>
        </p:blipFill>
        <p:spPr>
          <a:xfrm>
            <a:off x="0" y="3"/>
            <a:ext cx="3820550" cy="3429001"/>
          </a:xfrm>
          <a:custGeom>
            <a:avLst/>
            <a:gdLst/>
            <a:ahLst/>
            <a:cxnLst/>
            <a:rect l="l" t="t" r="r" b="b"/>
            <a:pathLst>
              <a:path w="3820550" h="3429001">
                <a:moveTo>
                  <a:pt x="0" y="0"/>
                </a:moveTo>
                <a:lnTo>
                  <a:pt x="3820550" y="0"/>
                </a:lnTo>
                <a:lnTo>
                  <a:pt x="3820550" y="3429001"/>
                </a:lnTo>
                <a:lnTo>
                  <a:pt x="0" y="3429001"/>
                </a:lnTo>
                <a:close/>
              </a:path>
            </a:pathLst>
          </a:custGeom>
        </p:spPr>
      </p:pic>
      <p:pic>
        <p:nvPicPr>
          <p:cNvPr id="34" name="Picture Placeholder 33" descr="Logo&#10;&#10;Description automatically generated">
            <a:extLst>
              <a:ext uri="{FF2B5EF4-FFF2-40B4-BE49-F238E27FC236}">
                <a16:creationId xmlns:a16="http://schemas.microsoft.com/office/drawing/2014/main" id="{0D9FED38-AE76-9D01-65ED-321D5D286CD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12815" t="2" r="12815" b="2"/>
          <a:stretch/>
        </p:blipFill>
        <p:spPr>
          <a:xfrm>
            <a:off x="3820555" y="14"/>
            <a:ext cx="2612463" cy="2344714"/>
          </a:xfrm>
          <a:custGeom>
            <a:avLst/>
            <a:gdLst/>
            <a:ahLst/>
            <a:cxnLst/>
            <a:rect l="l" t="t" r="r" b="b"/>
            <a:pathLst>
              <a:path w="3820550" h="3429001">
                <a:moveTo>
                  <a:pt x="0" y="0"/>
                </a:moveTo>
                <a:lnTo>
                  <a:pt x="3820550" y="0"/>
                </a:lnTo>
                <a:lnTo>
                  <a:pt x="3820550" y="3429001"/>
                </a:lnTo>
                <a:lnTo>
                  <a:pt x="0" y="3429001"/>
                </a:lnTo>
                <a:close/>
              </a:path>
            </a:pathLst>
          </a:custGeo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69F548DC-7707-DD5A-1CA9-C4040F36A3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5680" r="1" b="4570"/>
          <a:stretch/>
        </p:blipFill>
        <p:spPr>
          <a:xfrm>
            <a:off x="0" y="3429003"/>
            <a:ext cx="3820550" cy="3429001"/>
          </a:xfrm>
          <a:custGeom>
            <a:avLst/>
            <a:gdLst/>
            <a:ahLst/>
            <a:cxnLst/>
            <a:rect l="l" t="t" r="r" b="b"/>
            <a:pathLst>
              <a:path w="3820550" h="3429001">
                <a:moveTo>
                  <a:pt x="0" y="0"/>
                </a:moveTo>
                <a:lnTo>
                  <a:pt x="3820550" y="0"/>
                </a:lnTo>
                <a:lnTo>
                  <a:pt x="3820550" y="3429001"/>
                </a:lnTo>
                <a:lnTo>
                  <a:pt x="0" y="3429001"/>
                </a:lnTo>
                <a:close/>
              </a:path>
            </a:pathLst>
          </a:custGeo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9D82CCD6-0DF1-727F-5F73-8DC314A637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l="4437" r="16456"/>
          <a:stretch/>
        </p:blipFill>
        <p:spPr>
          <a:xfrm>
            <a:off x="3820555" y="2344728"/>
            <a:ext cx="2612463" cy="2344725"/>
          </a:xfrm>
          <a:custGeom>
            <a:avLst/>
            <a:gdLst/>
            <a:ahLst/>
            <a:cxnLst/>
            <a:rect l="l" t="t" r="r" b="b"/>
            <a:pathLst>
              <a:path w="3820550" h="3429001">
                <a:moveTo>
                  <a:pt x="0" y="0"/>
                </a:moveTo>
                <a:lnTo>
                  <a:pt x="3820550" y="0"/>
                </a:lnTo>
                <a:lnTo>
                  <a:pt x="3820550" y="3429001"/>
                </a:lnTo>
                <a:lnTo>
                  <a:pt x="0" y="3429001"/>
                </a:lnTo>
                <a:close/>
              </a:path>
            </a:pathLst>
          </a:cu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D97D9DE-1C75-4CA1-AD72-00A176FC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673524-2306-489A-BECD-8EF771798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550" y="4510398"/>
            <a:ext cx="2616725" cy="23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2" y="1858856"/>
            <a:ext cx="3565524" cy="228358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3700" dirty="0">
                <a:latin typeface="Palatino Linotype" panose="02040502050505030304" pitchFamily="18" charset="0"/>
              </a:rPr>
              <a:t>“Computer, create a mystery in the Holmesian style…”</a:t>
            </a:r>
          </a:p>
        </p:txBody>
      </p:sp>
      <p:pic>
        <p:nvPicPr>
          <p:cNvPr id="3" name="Picture 2" descr="A picture containing floor, indoor, black, toilet">
            <a:extLst>
              <a:ext uri="{FF2B5EF4-FFF2-40B4-BE49-F238E27FC236}">
                <a16:creationId xmlns:a16="http://schemas.microsoft.com/office/drawing/2014/main" id="{4E356263-ED17-93E7-4226-45AA79AF0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805868"/>
            <a:ext cx="6973888" cy="5247850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61B0F92C-925A-4D2E-839E-EB381378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4960218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D60611B-79E9-C93F-79B3-05AB002E9491}"/>
              </a:ext>
            </a:extLst>
          </p:cNvPr>
          <p:cNvSpPr txBox="1">
            <a:spLocks/>
          </p:cNvSpPr>
          <p:nvPr/>
        </p:nvSpPr>
        <p:spPr>
          <a:xfrm>
            <a:off x="8067794" y="2443141"/>
            <a:ext cx="3565524" cy="228358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Palatino Linotype" panose="02040502050505030304" pitchFamily="18" charset="0"/>
              </a:rPr>
              <a:t>- Geordi La Forge</a:t>
            </a:r>
          </a:p>
        </p:txBody>
      </p:sp>
    </p:spTree>
    <p:extLst>
      <p:ext uri="{BB962C8B-B14F-4D97-AF65-F5344CB8AC3E}">
        <p14:creationId xmlns:p14="http://schemas.microsoft.com/office/powerpoint/2010/main" val="11652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966332"/>
            <a:ext cx="3565524" cy="730885"/>
          </a:xfrm>
        </p:spPr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76634"/>
            <a:ext cx="3565525" cy="38507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World Building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 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ChatGPT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World Building With AI Demo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ChatGPT Tips and Tricks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outdoor object">
            <a:extLst>
              <a:ext uri="{FF2B5EF4-FFF2-40B4-BE49-F238E27FC236}">
                <a16:creationId xmlns:a16="http://schemas.microsoft.com/office/drawing/2014/main" id="{A5BB5043-7693-CA0E-C6FE-DF40295A46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" r="24"/>
          <a:stretch>
            <a:fillRect/>
          </a:stretch>
        </p:blipFill>
        <p:spPr/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572" y="3843878"/>
            <a:ext cx="3769565" cy="266333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Palatino Linotype" panose="02040502050505030304" pitchFamily="18" charset="0"/>
              </a:rPr>
              <a:t>World Building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0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47" y="2763000"/>
            <a:ext cx="10545506" cy="1332000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What challenges have you faced when world building for your game/fiction?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74" y="2844801"/>
            <a:ext cx="4132922" cy="114551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Palatino Linotype" panose="02040502050505030304" pitchFamily="18" charset="0"/>
              </a:rPr>
              <a:t>AI 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AA2B5-C9AC-DB73-4487-9486167F52CF}"/>
              </a:ext>
            </a:extLst>
          </p:cNvPr>
          <p:cNvSpPr txBox="1"/>
          <p:nvPr/>
        </p:nvSpPr>
        <p:spPr>
          <a:xfrm>
            <a:off x="550863" y="1129686"/>
            <a:ext cx="47960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anose="02040502050505030304" pitchFamily="18" charset="0"/>
              </a:rPr>
              <a:t>“The ability of a digital computer or computer-controlled robot to perform tasks commonly associated with intelligent beings.”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800" dirty="0">
                <a:latin typeface="Palatino Linotype" panose="02040502050505030304" pitchFamily="18" charset="0"/>
              </a:rPr>
              <a:t>- Encyclopedia Britannica</a:t>
            </a:r>
          </a:p>
        </p:txBody>
      </p:sp>
      <p:pic>
        <p:nvPicPr>
          <p:cNvPr id="8" name="Picture 7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C2FA6F36-268E-2116-6094-A0BBFB851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70" y="827116"/>
            <a:ext cx="5203767" cy="52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3944" y="2059924"/>
            <a:ext cx="3565524" cy="2315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Palatino Linotype" panose="02040502050505030304" pitchFamily="18" charset="0"/>
              </a:rPr>
              <a:t>The ChatGPT</a:t>
            </a:r>
            <a:br>
              <a:rPr lang="en-US" sz="4800" dirty="0">
                <a:latin typeface="Palatino Linotype" panose="02040502050505030304" pitchFamily="18" charset="0"/>
              </a:rPr>
            </a:br>
            <a:r>
              <a:rPr lang="en-US" sz="4800" dirty="0">
                <a:latin typeface="Palatino Linotype" panose="02040502050505030304" pitchFamily="18" charset="0"/>
              </a:rPr>
              <a:t>Tool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CD258DF-CC74-4108-692F-8E88165D7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2" t="16255" r="16409"/>
          <a:stretch/>
        </p:blipFill>
        <p:spPr>
          <a:xfrm>
            <a:off x="550864" y="598069"/>
            <a:ext cx="6973888" cy="5663449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17" name="Oval 33">
            <a:extLst>
              <a:ext uri="{FF2B5EF4-FFF2-40B4-BE49-F238E27FC236}">
                <a16:creationId xmlns:a16="http://schemas.microsoft.com/office/drawing/2014/main" id="{61B0F92C-925A-4D2E-839E-EB381378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4960218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14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{9AA10DCB-1FA7-4876-B17B-F06ED3CE500C}tf33713516_win32</Template>
  <TotalTime>2684</TotalTime>
  <Words>383</Words>
  <Application>Microsoft Office PowerPoint</Application>
  <PresentationFormat>Widescreen</PresentationFormat>
  <Paragraphs>69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Palatino Linotype</vt:lpstr>
      <vt:lpstr>Symbol</vt:lpstr>
      <vt:lpstr>Walbaum Display</vt:lpstr>
      <vt:lpstr>3DFloatVTI</vt:lpstr>
      <vt:lpstr>Using AI to Aid in World Building</vt:lpstr>
      <vt:lpstr>Introduction</vt:lpstr>
      <vt:lpstr>“Computer, create a mystery in the Holmesian style…”</vt:lpstr>
      <vt:lpstr>Agenda</vt:lpstr>
      <vt:lpstr>World Building Challenges</vt:lpstr>
      <vt:lpstr>What challenges have you faced when world building for your game/fiction?</vt:lpstr>
      <vt:lpstr>AI Defined</vt:lpstr>
      <vt:lpstr>PowerPoint Presentation</vt:lpstr>
      <vt:lpstr>The ChatGPT Tool</vt:lpstr>
      <vt:lpstr>The ChatGPT Tool</vt:lpstr>
      <vt:lpstr>AI World Building Demo</vt:lpstr>
      <vt:lpstr>ChatGPT</vt:lpstr>
      <vt:lpstr>ChatGPT Tips and Tricks</vt:lpstr>
      <vt:lpstr>Q&amp;A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AI to Aid in World Building</dc:title>
  <dc:creator>Brad Harris</dc:creator>
  <cp:lastModifiedBy>Brad Harris</cp:lastModifiedBy>
  <cp:revision>10</cp:revision>
  <dcterms:created xsi:type="dcterms:W3CDTF">2023-01-03T18:26:12Z</dcterms:created>
  <dcterms:modified xsi:type="dcterms:W3CDTF">2023-01-12T18:39:08Z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